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819" r:id="rId2"/>
    <p:sldId id="821" r:id="rId3"/>
    <p:sldId id="820" r:id="rId4"/>
    <p:sldId id="822" r:id="rId5"/>
    <p:sldId id="823" r:id="rId6"/>
    <p:sldId id="824" r:id="rId7"/>
    <p:sldId id="825" r:id="rId8"/>
    <p:sldId id="826" r:id="rId9"/>
    <p:sldId id="82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2" autoAdjust="0"/>
    <p:restoredTop sz="83333" autoAdjust="0"/>
  </p:normalViewPr>
  <p:slideViewPr>
    <p:cSldViewPr>
      <p:cViewPr>
        <p:scale>
          <a:sx n="51" d="100"/>
          <a:sy n="51" d="100"/>
        </p:scale>
        <p:origin x="-37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4DDD1-D282-4B8B-BAC7-45A1766FA2FB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CC0D-C984-4452-BE4E-1433341B8EA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19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3F1FF0-D133-4FBE-944A-5EDCEEEAADF1}" type="datetimeFigureOut">
              <a:rPr lang="de-DE" smtClean="0"/>
              <a:pPr/>
              <a:t>15.01.2019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CA22FF-C624-4079-B34F-DF0276995A1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="" xmlns:a16="http://schemas.microsoft.com/office/drawing/2014/main" id="{EFB0FCBA-4955-4DBF-B249-721356373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Beratungskonzept </a:t>
            </a:r>
            <a:endParaRPr lang="de-DE" sz="3200" dirty="0"/>
          </a:p>
        </p:txBody>
      </p:sp>
      <p:sp>
        <p:nvSpPr>
          <p:cNvPr id="7" name="Untertitel 6">
            <a:extLst>
              <a:ext uri="{FF2B5EF4-FFF2-40B4-BE49-F238E27FC236}">
                <a16:creationId xmlns="" xmlns:a16="http://schemas.microsoft.com/office/drawing/2014/main" id="{846175BB-D299-4436-93E1-C43C2D4F5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Grundschule im </a:t>
            </a:r>
            <a:r>
              <a:rPr lang="de-DE" dirty="0" err="1" smtClean="0"/>
              <a:t>Aischbach</a:t>
            </a:r>
            <a:endParaRPr lang="de-DE" dirty="0"/>
          </a:p>
        </p:txBody>
      </p:sp>
      <p:pic>
        <p:nvPicPr>
          <p:cNvPr id="8" name="Bild 5" descr="aischbachschuleLogoHaus">
            <a:extLst>
              <a:ext uri="{FF2B5EF4-FFF2-40B4-BE49-F238E27FC236}">
                <a16:creationId xmlns="" xmlns:a16="http://schemas.microsoft.com/office/drawing/2014/main" id="{58A3EB23-390E-4706-A722-31DEF122CE9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5"/>
            <a:ext cx="2808312" cy="1829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635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262AD997-FD2A-47D8-94E6-408C93BDE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  <a:noFill/>
        </p:spPr>
        <p:txBody>
          <a:bodyPr>
            <a:noAutofit/>
          </a:bodyPr>
          <a:lstStyle/>
          <a:p>
            <a:r>
              <a:rPr lang="de-DE" sz="2000" dirty="0"/>
              <a:t>Von der Einschulung bis zum Übergang zur weiterführenden Schule ist für uns die Beratung unserer Schüler wie auch der Eltern ein grundlegender Baustein für die Förderung und Begleitung unserer Schüler.</a:t>
            </a:r>
          </a:p>
          <a:p>
            <a:pPr marL="109728" indent="0">
              <a:buNone/>
            </a:pPr>
            <a:endParaRPr lang="de-DE" sz="2000" dirty="0"/>
          </a:p>
          <a:p>
            <a:r>
              <a:rPr lang="de-DE" sz="2000" dirty="0"/>
              <a:t>Vertrauen und gegenseitige Wertschätzung sind die Basis der Erziehungsarbeit. </a:t>
            </a:r>
          </a:p>
          <a:p>
            <a:pPr marL="109728" indent="0">
              <a:buNone/>
            </a:pPr>
            <a:endParaRPr lang="de-DE" sz="2000" dirty="0"/>
          </a:p>
          <a:p>
            <a:r>
              <a:rPr lang="de-DE" sz="2000" dirty="0"/>
              <a:t>Mit </a:t>
            </a:r>
            <a:r>
              <a:rPr lang="de-DE" sz="2000" dirty="0">
                <a:ln w="0"/>
              </a:rPr>
              <a:t>einer </a:t>
            </a:r>
            <a:r>
              <a:rPr lang="de-DE" sz="2000" dirty="0"/>
              <a:t>größtmöglichen Transparenz in der Einschätzung des Sozialverhaltens, des Arbeitsverhaltens und des Lernstands des Schülers/der Schülerin wollen wir klare Zielvereinbarungen ermöglichen.</a:t>
            </a:r>
          </a:p>
          <a:p>
            <a:pPr marL="109728" indent="0">
              <a:buNone/>
            </a:pPr>
            <a:endParaRPr lang="de-DE" sz="2000" dirty="0"/>
          </a:p>
          <a:p>
            <a:r>
              <a:rPr lang="de-DE" sz="2000" dirty="0"/>
              <a:t>Unser Beratungskonzept bietet allen Beteiligten Sicherheit</a:t>
            </a:r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6CA440E5-FE40-4235-90FD-C67E3B9E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Beratungskonzept unserer 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1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AAEAB4B8-8080-4AE6-BF87-0E42233DD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e-DE" sz="2800" dirty="0"/>
              <a:t>Bedarfsorientierte Gespräche (mit und ohne Schüler) </a:t>
            </a:r>
            <a:endParaRPr lang="de-DE" sz="1800" dirty="0"/>
          </a:p>
          <a:p>
            <a:pPr lvl="1"/>
            <a:r>
              <a:rPr lang="de-DE" sz="2400" dirty="0"/>
              <a:t>Bei Veränderungen, Auffälligkeiten, Änderung der Lebenssituation, wenn möglich mit allen Betroffenen</a:t>
            </a:r>
            <a:endParaRPr lang="de-DE" sz="1600" dirty="0"/>
          </a:p>
          <a:p>
            <a:pPr lvl="2"/>
            <a:r>
              <a:rPr lang="de-DE" sz="2400" dirty="0"/>
              <a:t>nach Absprache mit Dolmetscher, Elternmentoren, Therapeuten…</a:t>
            </a:r>
            <a:endParaRPr lang="de-DE" sz="1600" dirty="0"/>
          </a:p>
          <a:p>
            <a:pPr lvl="2"/>
            <a:r>
              <a:rPr lang="de-DE" sz="2400" dirty="0"/>
              <a:t>die Schule ist als Team vertreten</a:t>
            </a:r>
            <a:endParaRPr lang="de-DE" sz="1600" dirty="0"/>
          </a:p>
          <a:p>
            <a:pPr lvl="2"/>
            <a:r>
              <a:rPr lang="de-DE" sz="2400" dirty="0"/>
              <a:t>Gesprächsgrundlage</a:t>
            </a:r>
            <a:r>
              <a:rPr lang="de-DE" sz="1700" dirty="0"/>
              <a:t>: Beobachtungsprotokolle, Beobachtungsbögen</a:t>
            </a:r>
          </a:p>
          <a:p>
            <a:pPr lvl="2"/>
            <a:r>
              <a:rPr lang="de-DE" sz="1700" dirty="0"/>
              <a:t>Ausführliches Gesprächsprotokoll mit Zielvereinbarungen und der Festlegung eines Zeitfensters </a:t>
            </a:r>
          </a:p>
          <a:p>
            <a:pPr lvl="2"/>
            <a:r>
              <a:rPr lang="de-DE" sz="1700" dirty="0"/>
              <a:t>für ein mögliches Folgegespräch</a:t>
            </a:r>
            <a:br>
              <a:rPr lang="de-DE" sz="1700" dirty="0"/>
            </a:br>
            <a:endParaRPr lang="de-DE" sz="1700" dirty="0"/>
          </a:p>
          <a:p>
            <a:pPr lvl="0"/>
            <a:r>
              <a:rPr lang="de-DE" sz="2800" dirty="0"/>
              <a:t>Beratung durch die Schulsozialarbeiterin </a:t>
            </a:r>
            <a:br>
              <a:rPr lang="de-DE" sz="2800" dirty="0"/>
            </a:br>
            <a:r>
              <a:rPr lang="de-DE" sz="2800" dirty="0"/>
              <a:t>(Verpflichtung zur Verschwiegenheit)</a:t>
            </a:r>
            <a:endParaRPr lang="de-DE" sz="1800" dirty="0"/>
          </a:p>
          <a:p>
            <a:pPr lvl="1"/>
            <a:r>
              <a:rPr lang="de-DE" sz="2400" dirty="0"/>
              <a:t>Beratung im Hinblick auf Unterstützungsmöglichkeiten in jeglicher Hinsicht</a:t>
            </a:r>
            <a:endParaRPr lang="de-DE" sz="1600" dirty="0"/>
          </a:p>
          <a:p>
            <a:pPr lvl="1"/>
            <a:r>
              <a:rPr lang="de-DE" sz="2400" dirty="0"/>
              <a:t>Vermittelnde Beratung (Multiplikatoren, Paten…, )</a:t>
            </a:r>
            <a:br>
              <a:rPr lang="de-DE" sz="2400" dirty="0"/>
            </a:br>
            <a:endParaRPr lang="de-DE" sz="1600" dirty="0"/>
          </a:p>
          <a:p>
            <a:pPr lvl="0"/>
            <a:r>
              <a:rPr lang="de-DE" sz="2800" dirty="0"/>
              <a:t>Beratung durch die Beratungslehrerin </a:t>
            </a:r>
            <a:endParaRPr lang="de-DE" sz="1800" dirty="0"/>
          </a:p>
          <a:p>
            <a:r>
              <a:rPr lang="de-DE" sz="2800" dirty="0"/>
              <a:t>Schullaufbahnberatung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C4C5CC93-07B8-4B6C-ABC7-D4F3DF13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8884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effectLst/>
              </a:rPr>
              <a:t/>
            </a:r>
            <a:br>
              <a:rPr lang="de-DE" sz="3100" dirty="0">
                <a:effectLst/>
              </a:rPr>
            </a:br>
            <a:r>
              <a:rPr lang="de-DE" sz="3100" dirty="0">
                <a:effectLst/>
              </a:rPr>
              <a:t>Beratungsangebote, die jederzeit in Anspruch genommen werden können: 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="" xmlns:a16="http://schemas.microsoft.com/office/drawing/2014/main" id="{B256E391-27F4-467B-8643-5987243A7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588589"/>
              </p:ext>
            </p:extLst>
          </p:nvPr>
        </p:nvGraphicFramePr>
        <p:xfrm>
          <a:off x="1835696" y="5589240"/>
          <a:ext cx="5754370" cy="68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="" xmlns:a16="http://schemas.microsoft.com/office/drawing/2014/main" val="609805812"/>
                    </a:ext>
                  </a:extLst>
                </a:gridCol>
                <a:gridCol w="2877185">
                  <a:extLst>
                    <a:ext uri="{9D8B030D-6E8A-4147-A177-3AD203B41FA5}">
                      <a16:colId xmlns="" xmlns:a16="http://schemas.microsoft.com/office/drawing/2014/main" val="29601240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>
                          <a:effectLst/>
                        </a:rPr>
                        <a:t>Schulsozialarbeit: </a:t>
                      </a:r>
                      <a:endParaRPr lang="de-DE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>
                          <a:effectLst/>
                        </a:rPr>
                        <a:t/>
                      </a:r>
                      <a:br>
                        <a:rPr lang="de-DE" sz="900" dirty="0">
                          <a:effectLst/>
                        </a:rPr>
                      </a:br>
                      <a:r>
                        <a:rPr lang="de-DE" sz="900" dirty="0">
                          <a:effectLst/>
                        </a:rPr>
                        <a:t>Frau Mohr</a:t>
                      </a:r>
                      <a:endParaRPr lang="de-DE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>
                          <a:effectLst/>
                        </a:rPr>
                        <a:t>Tel.: 07071 / 2043120</a:t>
                      </a:r>
                      <a:endParaRPr lang="de-DE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 err="1">
                          <a:effectLst/>
                        </a:rPr>
                        <a:t>e-mail</a:t>
                      </a:r>
                      <a:r>
                        <a:rPr lang="de-DE" sz="900" dirty="0">
                          <a:effectLst/>
                        </a:rPr>
                        <a:t>: stephanie.mohr@tuebingen.de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>
                          <a:effectLst/>
                        </a:rPr>
                        <a:t>Beratungslehrerin: </a:t>
                      </a:r>
                      <a:endParaRPr lang="de-DE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>
                          <a:effectLst/>
                        </a:rPr>
                        <a:t>Frau </a:t>
                      </a:r>
                      <a:r>
                        <a:rPr lang="de-DE" sz="900" dirty="0" err="1">
                          <a:effectLst/>
                        </a:rPr>
                        <a:t>Steib</a:t>
                      </a:r>
                      <a:endParaRPr lang="de-DE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900" dirty="0" err="1">
                          <a:effectLst/>
                        </a:rPr>
                        <a:t>e-mail</a:t>
                      </a:r>
                      <a:r>
                        <a:rPr lang="de-DE" sz="900" dirty="0">
                          <a:effectLst/>
                        </a:rPr>
                        <a:t>: ssteib@web.de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5783457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8DC27068-289D-4CD6-88D2-1FA3896D9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331" y="559003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r"/>
              </a:tabLst>
            </a:pPr>
            <a:r>
              <a:rPr kumimoji="0" lang="de-DE" altLang="de-DE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Kontakte: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1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250AD7DD-4C93-46FC-BAD2-CA949CE25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4360" indent="-457200"/>
            <a:r>
              <a:rPr lang="de-DE" sz="2800" dirty="0"/>
              <a:t>Informations-, Beratungsabend im Zeitraum Jan./Febr.</a:t>
            </a:r>
            <a:endParaRPr lang="de-DE" sz="2000" dirty="0"/>
          </a:p>
          <a:p>
            <a:pPr lvl="2"/>
            <a:r>
              <a:rPr lang="de-DE" sz="2400" dirty="0"/>
              <a:t>Was wird von meinem Kind erwartet? </a:t>
            </a:r>
            <a:endParaRPr lang="de-DE" sz="1600" dirty="0"/>
          </a:p>
          <a:p>
            <a:pPr lvl="2"/>
            <a:r>
              <a:rPr lang="de-DE" sz="2400" dirty="0"/>
              <a:t>Wie kann Schulfähigkeit gefördert werden? </a:t>
            </a:r>
            <a:endParaRPr lang="de-DE" sz="1600" dirty="0"/>
          </a:p>
          <a:p>
            <a:pPr lvl="2"/>
            <a:r>
              <a:rPr lang="de-DE" sz="2400" dirty="0"/>
              <a:t>Die Aischbachschule stellt sich vor.</a:t>
            </a:r>
            <a:endParaRPr lang="de-DE" sz="1600" dirty="0"/>
          </a:p>
          <a:p>
            <a:pPr lvl="1"/>
            <a:r>
              <a:rPr lang="de-DE" sz="2400" dirty="0" smtClean="0"/>
              <a:t>Beratung </a:t>
            </a:r>
            <a:r>
              <a:rPr lang="de-DE" sz="2400" dirty="0"/>
              <a:t>vor der Schulanmeldung in der Kooperation GS – KiTa</a:t>
            </a:r>
          </a:p>
          <a:p>
            <a:pPr marL="594360" indent="-457200"/>
            <a:r>
              <a:rPr lang="de-DE" sz="2800" b="1" dirty="0"/>
              <a:t>Aufnahmegespräche</a:t>
            </a:r>
            <a:endParaRPr lang="de-DE" sz="2000" dirty="0"/>
          </a:p>
          <a:p>
            <a:pPr lvl="2"/>
            <a:r>
              <a:rPr lang="de-DE" sz="2400" dirty="0"/>
              <a:t>Auf Wunsch der Eltern oder der Schule mit Lehrerin, Erzieherin und/oder Schulleitung oft auf der Basis der Kooperation Schule – KiTa</a:t>
            </a:r>
            <a:endParaRPr lang="de-DE" sz="1600" dirty="0"/>
          </a:p>
          <a:p>
            <a:pPr lvl="2"/>
            <a:r>
              <a:rPr lang="de-DE" sz="2400" dirty="0"/>
              <a:t>Weitergabe wichtiger Informationen über das Kind an die Schule (z.B. über Schulanmeldebogen)</a:t>
            </a:r>
            <a:endParaRPr lang="de-DE" sz="1600" dirty="0"/>
          </a:p>
          <a:p>
            <a:r>
              <a:rPr lang="de-DE" sz="2800" dirty="0"/>
              <a:t>Schulanmeldung Ende März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FC89B0C3-632E-4882-BCCF-4EE6736F8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Beratung vor der Aufnahme in die Grundschule: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75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D7444565-1E12-4891-95AE-8B432CC3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de-DE" sz="2800" dirty="0"/>
              <a:t>Erster Elternabend jeweils am ersten Schultag</a:t>
            </a:r>
            <a:endParaRPr lang="de-DE" sz="1800" dirty="0"/>
          </a:p>
          <a:p>
            <a:pPr lvl="1"/>
            <a:r>
              <a:rPr lang="de-DE" sz="2400" dirty="0"/>
              <a:t>Übergang KiTa – Schule</a:t>
            </a:r>
            <a:endParaRPr lang="de-DE" sz="1600" dirty="0"/>
          </a:p>
          <a:p>
            <a:pPr lvl="1"/>
            <a:r>
              <a:rPr lang="de-DE" sz="2400" dirty="0"/>
              <a:t>Organisatorisches rund um die ersten Schulwochen</a:t>
            </a:r>
            <a:endParaRPr lang="de-DE" sz="1600" dirty="0"/>
          </a:p>
          <a:p>
            <a:pPr lvl="0"/>
            <a:r>
              <a:rPr lang="de-DE" sz="2800" dirty="0"/>
              <a:t>Zweiter Elternabend im Oktober</a:t>
            </a:r>
            <a:endParaRPr lang="de-DE" sz="1800" dirty="0"/>
          </a:p>
          <a:p>
            <a:pPr lvl="1"/>
            <a:r>
              <a:rPr lang="de-DE" sz="2400" dirty="0"/>
              <a:t>Austausch über die </a:t>
            </a:r>
            <a:r>
              <a:rPr lang="de-DE" sz="2400" dirty="0" smtClean="0"/>
              <a:t>Erfahrungen/ gegenseitige </a:t>
            </a:r>
            <a:r>
              <a:rPr lang="de-DE" sz="2400" dirty="0"/>
              <a:t>Erwartungen</a:t>
            </a:r>
            <a:endParaRPr lang="de-DE" sz="1600" dirty="0"/>
          </a:p>
          <a:p>
            <a:pPr lvl="1"/>
            <a:r>
              <a:rPr lang="de-DE" sz="2400" dirty="0"/>
              <a:t>Kennenlernen der Personen, mit denen das Kind in der ersten Klasse zu tun hat (</a:t>
            </a:r>
            <a:r>
              <a:rPr lang="de-DE" sz="2400" dirty="0" smtClean="0"/>
              <a:t>Fachlehrer, Schulsozial-arbeiterin</a:t>
            </a:r>
            <a:r>
              <a:rPr lang="de-DE" sz="2400" dirty="0"/>
              <a:t>, u.a.m.)</a:t>
            </a:r>
            <a:endParaRPr lang="de-DE" sz="1600" dirty="0"/>
          </a:p>
          <a:p>
            <a:pPr lvl="1"/>
            <a:r>
              <a:rPr lang="de-DE" sz="2400" dirty="0"/>
              <a:t>Informationen zum Unterricht</a:t>
            </a:r>
            <a:endParaRPr lang="de-DE" sz="1600" dirty="0"/>
          </a:p>
          <a:p>
            <a:pPr lvl="0"/>
            <a:r>
              <a:rPr lang="de-DE" sz="2800" dirty="0" smtClean="0"/>
              <a:t>Verbindliche </a:t>
            </a:r>
            <a:r>
              <a:rPr lang="de-DE" sz="2800" dirty="0"/>
              <a:t>Elterngespräche (Eltern – Lehrerin) </a:t>
            </a:r>
            <a:br>
              <a:rPr lang="de-DE" sz="2800" dirty="0"/>
            </a:br>
            <a:r>
              <a:rPr lang="de-DE" sz="2800" dirty="0"/>
              <a:t>im Zeitraum November bis </a:t>
            </a:r>
            <a:r>
              <a:rPr lang="de-DE" sz="2800" dirty="0" smtClean="0"/>
              <a:t>Februar: </a:t>
            </a:r>
          </a:p>
          <a:p>
            <a:pPr marL="109728" lv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de-DE" sz="2400" dirty="0" smtClean="0"/>
              <a:t>Lern-, Arbeits- und Sozialverhalten werden besprochen.</a:t>
            </a:r>
            <a:endParaRPr lang="de-DE" sz="2400" dirty="0"/>
          </a:p>
          <a:p>
            <a:pPr lvl="0"/>
            <a:r>
              <a:rPr lang="de-DE" sz="2800" dirty="0" smtClean="0"/>
              <a:t>Dritter </a:t>
            </a:r>
            <a:r>
              <a:rPr lang="de-DE" sz="2800" dirty="0"/>
              <a:t>Elternabend </a:t>
            </a:r>
            <a:r>
              <a:rPr lang="de-DE" sz="2800" dirty="0" smtClean="0"/>
              <a:t>im März/ April</a:t>
            </a:r>
            <a:endParaRPr lang="de-DE" sz="1800" dirty="0"/>
          </a:p>
          <a:p>
            <a:pPr lvl="1"/>
            <a:r>
              <a:rPr lang="de-DE" sz="2400" dirty="0"/>
              <a:t>Austausch zur Klasse</a:t>
            </a:r>
            <a:endParaRPr lang="de-DE" sz="1600" dirty="0"/>
          </a:p>
          <a:p>
            <a:pPr lvl="1"/>
            <a:r>
              <a:rPr lang="de-DE" sz="2400" dirty="0"/>
              <a:t>Informationen zum Unterricht</a:t>
            </a:r>
            <a:endParaRPr lang="de-DE" sz="1600" dirty="0"/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F9F35A97-98A0-457A-A76C-67AEB71C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</a:rPr>
              <a:t>Beratung in Klasse 1 (Teil 1):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7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D7444565-1E12-4891-95AE-8B432CC3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7"/>
            <a:ext cx="8229600" cy="4632393"/>
          </a:xfrm>
        </p:spPr>
        <p:txBody>
          <a:bodyPr>
            <a:normAutofit/>
          </a:bodyPr>
          <a:lstStyle/>
          <a:p>
            <a:pPr lvl="0"/>
            <a:r>
              <a:rPr lang="de-DE" sz="2800" dirty="0" smtClean="0"/>
              <a:t>Bedarfsorientierte </a:t>
            </a:r>
            <a:r>
              <a:rPr lang="de-DE" sz="2800" dirty="0" err="1"/>
              <a:t>Lernstandsgespräche</a:t>
            </a:r>
            <a:r>
              <a:rPr lang="de-DE" sz="2800" dirty="0"/>
              <a:t> </a:t>
            </a:r>
            <a:r>
              <a:rPr lang="de-DE" sz="2000" dirty="0"/>
              <a:t>Lehrer-und/ oder Schüler und /oder Eltern </a:t>
            </a:r>
            <a:r>
              <a:rPr lang="de-DE" sz="2000" dirty="0" smtClean="0"/>
              <a:t> </a:t>
            </a:r>
            <a:r>
              <a:rPr lang="de-DE" sz="2000" dirty="0"/>
              <a:t>– Lernweg/-blumen</a:t>
            </a:r>
          </a:p>
          <a:p>
            <a:pPr lvl="0"/>
            <a:r>
              <a:rPr lang="de-DE" sz="2800" dirty="0"/>
              <a:t>Schülerorientierte Klassenkonferenzen </a:t>
            </a:r>
            <a:endParaRPr lang="de-DE" sz="1800" dirty="0"/>
          </a:p>
          <a:p>
            <a:pPr lvl="1"/>
            <a:r>
              <a:rPr lang="de-DE" sz="2000" dirty="0"/>
              <a:t>Schulleitung-Klassenlehrer, </a:t>
            </a:r>
            <a:r>
              <a:rPr lang="de-DE" sz="2000" dirty="0" err="1"/>
              <a:t>evt.</a:t>
            </a:r>
            <a:r>
              <a:rPr lang="de-DE" sz="2000" dirty="0"/>
              <a:t> Klassenteam, Erzieherin </a:t>
            </a:r>
            <a:br>
              <a:rPr lang="de-DE" sz="2000" dirty="0"/>
            </a:br>
            <a:r>
              <a:rPr lang="de-DE" sz="2000" dirty="0"/>
              <a:t>1-2 x jährlich, gemeinsame Überlegungen zu möglichen Maßnahmen:</a:t>
            </a:r>
          </a:p>
          <a:p>
            <a:pPr lvl="2"/>
            <a:r>
              <a:rPr lang="de-DE" sz="2000" dirty="0"/>
              <a:t>Präventive Elterngespräche</a:t>
            </a:r>
          </a:p>
          <a:p>
            <a:pPr lvl="2"/>
            <a:r>
              <a:rPr lang="de-DE" sz="2000" dirty="0"/>
              <a:t>Schulinterne Unterstützungsmöglichkeiten</a:t>
            </a:r>
          </a:p>
          <a:p>
            <a:pPr lvl="2"/>
            <a:r>
              <a:rPr lang="de-DE" sz="2000" dirty="0"/>
              <a:t>Hinzuziehung von </a:t>
            </a:r>
            <a:r>
              <a:rPr lang="de-DE" sz="2000" dirty="0" smtClean="0"/>
              <a:t>Kooperations-Partnern</a:t>
            </a:r>
            <a:endParaRPr lang="de-DE" sz="2000" dirty="0"/>
          </a:p>
          <a:p>
            <a:pPr lvl="0"/>
            <a:r>
              <a:rPr lang="de-DE" sz="2800" dirty="0"/>
              <a:t>Schulbericht zum Ende des Schuljahrs</a:t>
            </a:r>
            <a:endParaRPr lang="de-DE" sz="1800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F9F35A97-98A0-457A-A76C-67AEB71C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</a:rPr>
              <a:t>Beratung in Klasse 1 (Teil 2):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8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01668C50-BF8D-4EDE-8721-3117AF0AC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e-DE" sz="2800" dirty="0"/>
              <a:t>Okt. und Febr./März jeweils ein Elternabend (siehe Kl. 1)</a:t>
            </a:r>
            <a:endParaRPr lang="de-DE" sz="1800" dirty="0"/>
          </a:p>
          <a:p>
            <a:pPr lvl="0"/>
            <a:r>
              <a:rPr lang="de-DE" sz="2800" dirty="0"/>
              <a:t>Verbindliches Lernentwicklungsgespräch/ </a:t>
            </a:r>
            <a:r>
              <a:rPr lang="de-DE" sz="2800" dirty="0" err="1"/>
              <a:t>Lernstandsgespräch</a:t>
            </a:r>
            <a:r>
              <a:rPr lang="de-DE" sz="2800" dirty="0"/>
              <a:t> zum Schulhalbjahr: </a:t>
            </a:r>
            <a:br>
              <a:rPr lang="de-DE" sz="2800" dirty="0"/>
            </a:br>
            <a:r>
              <a:rPr lang="de-DE" sz="2800" dirty="0"/>
              <a:t>Schüler/in-Eltern-Lehrerin auf der Basis der Lernziele für Klasse 2</a:t>
            </a:r>
            <a:endParaRPr lang="de-DE" sz="1800" dirty="0"/>
          </a:p>
          <a:p>
            <a:pPr lvl="1"/>
            <a:r>
              <a:rPr lang="de-DE" sz="2400" dirty="0" smtClean="0"/>
              <a:t>Verpflichtendes </a:t>
            </a:r>
            <a:r>
              <a:rPr lang="de-DE" sz="2400" dirty="0"/>
              <a:t>Protokoll mit Beratungsbestätigung (Unterschrift )</a:t>
            </a:r>
            <a:endParaRPr lang="de-DE" sz="1600" dirty="0"/>
          </a:p>
          <a:p>
            <a:pPr lvl="1"/>
            <a:r>
              <a:rPr lang="de-DE" sz="2400" dirty="0"/>
              <a:t>Ablage des Protokolls bei den Schulakten</a:t>
            </a:r>
            <a:endParaRPr lang="de-DE" sz="1600" dirty="0"/>
          </a:p>
          <a:p>
            <a:pPr lvl="0"/>
            <a:r>
              <a:rPr lang="de-DE" sz="2800" dirty="0" smtClean="0"/>
              <a:t>Bedarfsorientierte (Lernstands-)Gespräche </a:t>
            </a:r>
            <a:r>
              <a:rPr lang="de-DE" sz="2800" dirty="0"/>
              <a:t>Lehrer/in-Schüler/in</a:t>
            </a:r>
          </a:p>
          <a:p>
            <a:pPr lvl="0"/>
            <a:r>
              <a:rPr lang="de-DE" sz="2800" dirty="0" smtClean="0"/>
              <a:t>Zeugniskonferenz</a:t>
            </a:r>
            <a:endParaRPr lang="de-DE" sz="1800" dirty="0">
              <a:solidFill>
                <a:srgbClr val="FF0000"/>
              </a:solidFill>
            </a:endParaRPr>
          </a:p>
          <a:p>
            <a:pPr lvl="1"/>
            <a:r>
              <a:rPr lang="de-DE" sz="2400" dirty="0" smtClean="0"/>
              <a:t>Schulleitung-Lehrer</a:t>
            </a:r>
            <a:r>
              <a:rPr lang="de-DE" sz="2400" dirty="0"/>
              <a:t>, </a:t>
            </a:r>
            <a:r>
              <a:rPr lang="de-DE" sz="2400" dirty="0" smtClean="0"/>
              <a:t>evtl. </a:t>
            </a:r>
            <a:r>
              <a:rPr lang="de-DE" sz="2400" dirty="0"/>
              <a:t>Klassenteam, Erzieherin </a:t>
            </a:r>
            <a:br>
              <a:rPr lang="de-DE" sz="2400" dirty="0"/>
            </a:br>
            <a:r>
              <a:rPr lang="de-DE" sz="2400" dirty="0" smtClean="0"/>
              <a:t>1x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/>
              <a:t>jährlich, gemeinsame Überlegungen zu möglichen Maßnahmen:</a:t>
            </a:r>
            <a:endParaRPr lang="de-DE" sz="1600" dirty="0"/>
          </a:p>
          <a:p>
            <a:pPr lvl="0"/>
            <a:r>
              <a:rPr lang="de-DE" sz="2800" dirty="0" smtClean="0"/>
              <a:t>Übergabegespräche </a:t>
            </a:r>
            <a:r>
              <a:rPr lang="de-DE" sz="2800" dirty="0"/>
              <a:t>(bei Lehrerwechsel):</a:t>
            </a:r>
            <a:endParaRPr lang="de-DE" sz="1800" dirty="0"/>
          </a:p>
          <a:p>
            <a:pPr lvl="1"/>
            <a:r>
              <a:rPr lang="de-DE" sz="2400" dirty="0"/>
              <a:t>Grundlage: Übergabebogen, Laufbahndaten der Schüler</a:t>
            </a:r>
            <a:endParaRPr lang="de-DE" sz="1600" dirty="0"/>
          </a:p>
          <a:p>
            <a:pPr lvl="0"/>
            <a:r>
              <a:rPr lang="de-DE" sz="2800" dirty="0"/>
              <a:t>Schulbericht zum Ende des Schuljahres</a:t>
            </a:r>
            <a:endParaRPr lang="de-DE" sz="1800" dirty="0"/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60EE6942-B478-4AEF-8A33-DB80A51E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</a:rPr>
              <a:t>Beratung in Klasse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51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B5CF04ED-D7B4-4F83-8AD8-2EB7B8476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sz="2800" dirty="0" smtClean="0"/>
              <a:t>Elterngespräche </a:t>
            </a:r>
            <a:r>
              <a:rPr lang="de-DE" sz="2800" dirty="0"/>
              <a:t>(Schüler/in - Eltern – Lehrerin) </a:t>
            </a:r>
            <a:br>
              <a:rPr lang="de-DE" sz="2800" dirty="0"/>
            </a:br>
            <a:r>
              <a:rPr lang="de-DE" sz="2800" dirty="0"/>
              <a:t>im Zeitraum November bis Februar</a:t>
            </a:r>
            <a:endParaRPr lang="de-DE" sz="1800" dirty="0"/>
          </a:p>
          <a:p>
            <a:pPr lvl="0"/>
            <a:r>
              <a:rPr lang="de-DE" sz="2800" dirty="0" smtClean="0"/>
              <a:t>Okt</a:t>
            </a:r>
            <a:r>
              <a:rPr lang="de-DE" sz="2800" dirty="0"/>
              <a:t>. und Febr./März jeweils ein Elternabend (siehe Kl. 1)</a:t>
            </a:r>
            <a:endParaRPr lang="de-DE" sz="1800" dirty="0"/>
          </a:p>
          <a:p>
            <a:pPr lvl="0"/>
            <a:r>
              <a:rPr lang="de-DE" sz="2800" dirty="0"/>
              <a:t>Halbjahresinformation</a:t>
            </a:r>
            <a:endParaRPr lang="de-DE" sz="1800" dirty="0"/>
          </a:p>
          <a:p>
            <a:pPr lvl="0"/>
            <a:r>
              <a:rPr lang="de-DE" sz="2800" dirty="0" smtClean="0"/>
              <a:t>Bedarfsorientierte </a:t>
            </a:r>
            <a:r>
              <a:rPr lang="de-DE" sz="2800" dirty="0" err="1"/>
              <a:t>Lernstandsgespräche</a:t>
            </a:r>
            <a:r>
              <a:rPr lang="de-DE" sz="2800" dirty="0"/>
              <a:t> Lehrer/in-Schüler/in</a:t>
            </a:r>
            <a:endParaRPr lang="de-DE" sz="1800" dirty="0"/>
          </a:p>
          <a:p>
            <a:pPr lvl="0"/>
            <a:r>
              <a:rPr lang="de-DE" sz="2800" dirty="0" smtClean="0"/>
              <a:t>Zeugniskonferenz</a:t>
            </a:r>
            <a:endParaRPr lang="de-DE" sz="1800" dirty="0"/>
          </a:p>
          <a:p>
            <a:pPr lvl="1"/>
            <a:r>
              <a:rPr lang="de-DE" sz="2400" dirty="0" smtClean="0"/>
              <a:t>Schulleitung-Lehrer</a:t>
            </a:r>
            <a:r>
              <a:rPr lang="de-DE" sz="2400" dirty="0"/>
              <a:t>, </a:t>
            </a:r>
            <a:r>
              <a:rPr lang="de-DE" sz="2400" dirty="0" smtClean="0"/>
              <a:t>evtl. </a:t>
            </a:r>
            <a:r>
              <a:rPr lang="de-DE" sz="2400" dirty="0"/>
              <a:t>Klassenteam, Erzieherin </a:t>
            </a:r>
            <a:br>
              <a:rPr lang="de-DE" sz="2400" dirty="0"/>
            </a:br>
            <a:r>
              <a:rPr lang="de-DE" sz="2400" dirty="0" smtClean="0"/>
              <a:t>1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/>
              <a:t>x jährlich, gemeinsame Überlegungen zu möglichen </a:t>
            </a:r>
            <a:r>
              <a:rPr lang="de-DE" sz="2400" dirty="0" smtClean="0"/>
              <a:t>Maßnahmen.</a:t>
            </a:r>
            <a:endParaRPr lang="de-DE" sz="1600" dirty="0"/>
          </a:p>
          <a:p>
            <a:pPr lvl="0"/>
            <a:r>
              <a:rPr lang="de-DE" sz="2800" dirty="0" smtClean="0"/>
              <a:t>Zeugnisgespräche</a:t>
            </a:r>
            <a:r>
              <a:rPr lang="de-DE" sz="2800" dirty="0"/>
              <a:t>:</a:t>
            </a:r>
            <a:endParaRPr lang="de-DE" sz="1800" dirty="0"/>
          </a:p>
          <a:p>
            <a:pPr lvl="1"/>
            <a:r>
              <a:rPr lang="de-DE" sz="2400" dirty="0"/>
              <a:t>Lehrerin-Schüler/in</a:t>
            </a:r>
            <a:endParaRPr lang="de-DE" sz="1600" dirty="0"/>
          </a:p>
          <a:p>
            <a:pPr lvl="0"/>
            <a:r>
              <a:rPr lang="de-DE" sz="2800" dirty="0"/>
              <a:t>Zeugnis mit Schulbericht zum Ende des Schuljahrs</a:t>
            </a:r>
            <a:endParaRPr lang="de-DE" sz="1800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56F084B3-EF9A-4E83-AAE0-CAE414D8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effectLst/>
              </a:rPr>
              <a:t>Beratung in Klasse 3: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1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ED957709-49EF-48F2-A2C1-E3E67AA6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de-DE" sz="2800" dirty="0"/>
              <a:t>Okt. 1. Elternabend, Informationen zur Übergangsentscheidung</a:t>
            </a:r>
            <a:endParaRPr lang="de-DE" sz="1800" dirty="0"/>
          </a:p>
          <a:p>
            <a:pPr lvl="0"/>
            <a:r>
              <a:rPr lang="de-DE" sz="2800" dirty="0"/>
              <a:t>Nov. Infoveranstaltung: Übergang an weiterführende Schulen</a:t>
            </a:r>
            <a:endParaRPr lang="de-DE" sz="1800" dirty="0"/>
          </a:p>
          <a:p>
            <a:pPr lvl="0"/>
            <a:r>
              <a:rPr lang="de-DE" sz="2800" dirty="0"/>
              <a:t>Beratendes Gespräch zum Übergang (verpflichtend) </a:t>
            </a:r>
            <a:br>
              <a:rPr lang="de-DE" sz="2800" dirty="0"/>
            </a:br>
            <a:r>
              <a:rPr lang="de-DE" sz="2800" dirty="0"/>
              <a:t>im Zeitraum Dez.-Febr.</a:t>
            </a:r>
            <a:endParaRPr lang="de-DE" sz="1800" dirty="0"/>
          </a:p>
          <a:p>
            <a:pPr lvl="1"/>
            <a:r>
              <a:rPr lang="de-DE" sz="2400" dirty="0"/>
              <a:t>mit Schüler/in</a:t>
            </a:r>
            <a:endParaRPr lang="de-DE" sz="1600" dirty="0"/>
          </a:p>
          <a:p>
            <a:pPr lvl="1"/>
            <a:r>
              <a:rPr lang="de-DE" sz="2400" dirty="0"/>
              <a:t>möglichst beiden Elternteilen</a:t>
            </a:r>
            <a:endParaRPr lang="de-DE" sz="1600" dirty="0"/>
          </a:p>
          <a:p>
            <a:pPr lvl="1"/>
            <a:r>
              <a:rPr lang="de-DE" sz="2400" dirty="0"/>
              <a:t>Klassenlehrer oder Klassenteam der Klasse 4</a:t>
            </a:r>
            <a:endParaRPr lang="de-DE" sz="1600" dirty="0"/>
          </a:p>
          <a:p>
            <a:pPr lvl="1"/>
            <a:r>
              <a:rPr lang="de-DE" sz="2400" dirty="0"/>
              <a:t>als Grundlage </a:t>
            </a:r>
            <a:endParaRPr lang="de-DE" sz="1600" dirty="0"/>
          </a:p>
          <a:p>
            <a:pPr lvl="2"/>
            <a:r>
              <a:rPr lang="de-DE" dirty="0"/>
              <a:t>Beobachtungs- und Einschätzungsbögen ( werden jeweils im Gespräch oder schon im Vorfeld als</a:t>
            </a:r>
          </a:p>
          <a:p>
            <a:pPr marL="630936" lvl="2" indent="0">
              <a:buNone/>
            </a:pPr>
            <a:r>
              <a:rPr lang="de-DE" dirty="0"/>
              <a:t>	 Vorbereitung von Schülern, Eltern und Lehrer ausgefüllt)</a:t>
            </a:r>
          </a:p>
          <a:p>
            <a:pPr lvl="2"/>
            <a:r>
              <a:rPr lang="de-DE" sz="2400" dirty="0"/>
              <a:t>Lernzielkontrollen, sonst. Schülerarbeiten</a:t>
            </a:r>
            <a:endParaRPr lang="de-DE" sz="1600" dirty="0"/>
          </a:p>
          <a:p>
            <a:pPr lvl="1"/>
            <a:r>
              <a:rPr lang="de-DE" sz="2400" dirty="0"/>
              <a:t>mit Beratungsbestätigung (Unterschrift )</a:t>
            </a:r>
            <a:endParaRPr lang="de-DE" sz="1600" dirty="0"/>
          </a:p>
          <a:p>
            <a:pPr lvl="0"/>
            <a:r>
              <a:rPr lang="de-DE" sz="2800" dirty="0"/>
              <a:t>Halbjahresinformation und „Gemeinsame Bildungsempfehlung der </a:t>
            </a:r>
            <a:r>
              <a:rPr lang="de-DE" sz="2800" dirty="0" smtClean="0"/>
              <a:t>Schule“</a:t>
            </a:r>
            <a:endParaRPr lang="de-DE" sz="1800" dirty="0"/>
          </a:p>
          <a:p>
            <a:pPr lvl="0"/>
            <a:r>
              <a:rPr lang="de-DE" sz="2800" dirty="0" smtClean="0"/>
              <a:t>Bei </a:t>
            </a:r>
            <a:r>
              <a:rPr lang="de-DE" sz="2800" dirty="0"/>
              <a:t>Bedarf: zusätzliches Beratungsgespräch durch die Beratungslehrerin</a:t>
            </a:r>
            <a:endParaRPr lang="de-DE" sz="1800" dirty="0"/>
          </a:p>
          <a:p>
            <a:pPr lvl="0"/>
            <a:r>
              <a:rPr lang="de-DE" sz="2800" dirty="0"/>
              <a:t>Bedarfsorientierte </a:t>
            </a:r>
            <a:r>
              <a:rPr lang="de-DE" sz="2800" dirty="0" err="1"/>
              <a:t>Lernstandsgespräche</a:t>
            </a:r>
            <a:r>
              <a:rPr lang="de-DE" sz="2800" dirty="0"/>
              <a:t> Lehrer/in-Schüler/in</a:t>
            </a:r>
            <a:endParaRPr lang="de-DE" sz="1800" dirty="0"/>
          </a:p>
          <a:p>
            <a:pPr lvl="0"/>
            <a:r>
              <a:rPr lang="de-DE" sz="2800" dirty="0"/>
              <a:t>Zeugnisgespräche:</a:t>
            </a:r>
            <a:endParaRPr lang="de-DE" sz="1800" dirty="0"/>
          </a:p>
          <a:p>
            <a:pPr lvl="1"/>
            <a:r>
              <a:rPr lang="de-DE" sz="2400" dirty="0"/>
              <a:t>Lehrerin-Schüler/in</a:t>
            </a:r>
            <a:endParaRPr lang="de-DE" sz="1600" dirty="0"/>
          </a:p>
          <a:p>
            <a:pPr lvl="0"/>
            <a:r>
              <a:rPr lang="de-DE" sz="2800" dirty="0"/>
              <a:t>Zeugnis mit Schulbericht zum Ende des Schuljahres</a:t>
            </a:r>
            <a:endParaRPr lang="de-DE" sz="1800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="" xmlns:a16="http://schemas.microsoft.com/office/drawing/2014/main" id="{C8E09C69-C13B-44C4-B082-3A8CBDC1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effectLst/>
              </a:rPr>
              <a:t>Beratung in Klasse 4: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7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391</Words>
  <Application>Microsoft Office PowerPoint</Application>
  <PresentationFormat>Bildschirmpräsentation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Deimos</vt:lpstr>
      <vt:lpstr> Beratungskonzept </vt:lpstr>
      <vt:lpstr>Beratungskonzept unserer Schule</vt:lpstr>
      <vt:lpstr> Beratungsangebote, die jederzeit in Anspruch genommen werden können:  </vt:lpstr>
      <vt:lpstr>Beratung vor der Aufnahme in die Grundschule:</vt:lpstr>
      <vt:lpstr>Beratung in Klasse 1 (Teil 1):</vt:lpstr>
      <vt:lpstr>Beratung in Klasse 1 (Teil 2):</vt:lpstr>
      <vt:lpstr>Beratung in Klasse 2</vt:lpstr>
      <vt:lpstr>Beratung in Klasse 3:</vt:lpstr>
      <vt:lpstr>Beratung in Klasse 4: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individuelle Förderung</dc:title>
  <dc:creator>Beate</dc:creator>
  <cp:lastModifiedBy>Jule</cp:lastModifiedBy>
  <cp:revision>275</cp:revision>
  <dcterms:created xsi:type="dcterms:W3CDTF">2015-02-06T13:24:05Z</dcterms:created>
  <dcterms:modified xsi:type="dcterms:W3CDTF">2019-01-15T21:31:07Z</dcterms:modified>
</cp:coreProperties>
</file>